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996633"/>
    <a:srgbClr val="003399"/>
    <a:srgbClr val="66FF33"/>
    <a:srgbClr val="CC3399"/>
    <a:srgbClr val="0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4660"/>
  </p:normalViewPr>
  <p:slideViewPr>
    <p:cSldViewPr>
      <p:cViewPr varScale="1">
        <p:scale>
          <a:sx n="43" d="100"/>
          <a:sy n="43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9320E-A7AF-42B1-9FEC-63626AC7B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B53ED-F151-4DEC-B29D-E8E93824E3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0928-6DDF-405A-8B9E-B61CC6E40C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FAC47-949B-423F-B16D-484CC865DA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0A436-7C81-4246-8616-B20D3E817F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E8320-605B-4C1B-8CC8-3C7806377F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C0426-10C2-4A24-B619-59E6523A08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7E69A-1DDD-4EBA-AA46-1BD9A2AB0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5204D-D4BB-44C9-943C-F9835ACEA5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E9FE2-996B-4133-AC41-3043B8316C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0F66-1A76-431C-BDD8-208BC5B648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48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48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168CA8A5-B8E3-40BD-9E67-8B10B21EB2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90" name="Picture 6" descr="Водяные ли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7325"/>
            <a:ext cx="8642350" cy="6483350"/>
          </a:xfrm>
          <a:prstGeom prst="rect">
            <a:avLst/>
          </a:prstGeom>
          <a:noFill/>
        </p:spPr>
      </p:pic>
      <p:sp>
        <p:nvSpPr>
          <p:cNvPr id="477188" name="WordArt 4"/>
          <p:cNvSpPr>
            <a:spLocks noChangeArrowheads="1" noChangeShapeType="1" noTextEdit="1"/>
          </p:cNvSpPr>
          <p:nvPr/>
        </p:nvSpPr>
        <p:spPr bwMode="auto">
          <a:xfrm>
            <a:off x="900113" y="1125538"/>
            <a:ext cx="7200900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/>
                <a:latin typeface="Arial"/>
                <a:cs typeface="Arial"/>
              </a:rPr>
              <a:t>Ж И Т Т 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/>
                <a:latin typeface="Arial"/>
                <a:cs typeface="Arial"/>
              </a:rPr>
              <a:t>Р О С Л И Н</a:t>
            </a:r>
            <a:endParaRPr lang="uk-U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33"/>
              </a:solidFill>
              <a:effectLst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8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6624638" cy="636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2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92770">
            <a:off x="250825" y="0"/>
            <a:ext cx="4248150" cy="4248150"/>
          </a:xfrm>
          <a:prstGeom prst="rect">
            <a:avLst/>
          </a:prstGeom>
          <a:noFill/>
        </p:spPr>
      </p:pic>
      <p:pic>
        <p:nvPicPr>
          <p:cNvPr id="488453" name="Picture 5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37183">
            <a:off x="4986338" y="127000"/>
            <a:ext cx="4067175" cy="4067175"/>
          </a:xfrm>
          <a:prstGeom prst="rect">
            <a:avLst/>
          </a:prstGeom>
          <a:noFill/>
        </p:spPr>
      </p:pic>
      <p:pic>
        <p:nvPicPr>
          <p:cNvPr id="488454" name="Picture 6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99347">
            <a:off x="2627313" y="2636838"/>
            <a:ext cx="4033837" cy="403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6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3375"/>
            <a:ext cx="6335713" cy="633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500" name="Picture 4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4" name="Picture 4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15238">
            <a:off x="395288" y="0"/>
            <a:ext cx="3844925" cy="3844925"/>
          </a:xfrm>
          <a:prstGeom prst="rect">
            <a:avLst/>
          </a:prstGeom>
          <a:noFill/>
        </p:spPr>
      </p:pic>
      <p:pic>
        <p:nvPicPr>
          <p:cNvPr id="491525" name="Picture 5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0265">
            <a:off x="4932363" y="549275"/>
            <a:ext cx="3771900" cy="3771900"/>
          </a:xfrm>
          <a:prstGeom prst="rect">
            <a:avLst/>
          </a:prstGeom>
          <a:noFill/>
        </p:spPr>
      </p:pic>
      <p:pic>
        <p:nvPicPr>
          <p:cNvPr id="491526" name="Picture 6" descr="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2735">
            <a:off x="2411413" y="2781300"/>
            <a:ext cx="3916362" cy="391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8" name="Picture 4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50366">
            <a:off x="49213" y="369888"/>
            <a:ext cx="2917825" cy="2917825"/>
          </a:xfrm>
          <a:prstGeom prst="rect">
            <a:avLst/>
          </a:prstGeom>
          <a:noFill/>
        </p:spPr>
      </p:pic>
      <p:pic>
        <p:nvPicPr>
          <p:cNvPr id="492549" name="Picture 5" descr="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81054">
            <a:off x="3059113" y="476250"/>
            <a:ext cx="2954337" cy="2954338"/>
          </a:xfrm>
          <a:prstGeom prst="rect">
            <a:avLst/>
          </a:prstGeom>
          <a:noFill/>
        </p:spPr>
      </p:pic>
      <p:pic>
        <p:nvPicPr>
          <p:cNvPr id="492550" name="Picture 6" descr="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35257">
            <a:off x="5724525" y="0"/>
            <a:ext cx="2908300" cy="2908300"/>
          </a:xfrm>
          <a:prstGeom prst="rect">
            <a:avLst/>
          </a:prstGeom>
          <a:noFill/>
        </p:spPr>
      </p:pic>
      <p:pic>
        <p:nvPicPr>
          <p:cNvPr id="492551" name="Picture 7" descr="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131426">
            <a:off x="6307138" y="3284538"/>
            <a:ext cx="2836862" cy="2836862"/>
          </a:xfrm>
          <a:prstGeom prst="rect">
            <a:avLst/>
          </a:prstGeom>
          <a:noFill/>
        </p:spPr>
      </p:pic>
      <p:pic>
        <p:nvPicPr>
          <p:cNvPr id="492552" name="Picture 8" descr="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72737">
            <a:off x="323850" y="3789363"/>
            <a:ext cx="2765425" cy="2765425"/>
          </a:xfrm>
          <a:prstGeom prst="rect">
            <a:avLst/>
          </a:prstGeom>
          <a:noFill/>
        </p:spPr>
      </p:pic>
      <p:pic>
        <p:nvPicPr>
          <p:cNvPr id="492553" name="Picture 9" descr="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500438"/>
            <a:ext cx="3052762" cy="305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2" name="Picture 4" descr="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30925">
            <a:off x="531813" y="-339725"/>
            <a:ext cx="4248150" cy="4248150"/>
          </a:xfrm>
          <a:prstGeom prst="rect">
            <a:avLst/>
          </a:prstGeom>
          <a:noFill/>
        </p:spPr>
      </p:pic>
      <p:pic>
        <p:nvPicPr>
          <p:cNvPr id="493573" name="Picture 5" descr="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7223">
            <a:off x="4787900" y="260350"/>
            <a:ext cx="4065588" cy="4065588"/>
          </a:xfrm>
          <a:prstGeom prst="rect">
            <a:avLst/>
          </a:prstGeom>
          <a:noFill/>
        </p:spPr>
      </p:pic>
      <p:pic>
        <p:nvPicPr>
          <p:cNvPr id="493575" name="Picture 7" descr="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946">
            <a:off x="4398963" y="2963863"/>
            <a:ext cx="4059237" cy="4059237"/>
          </a:xfrm>
          <a:prstGeom prst="rect">
            <a:avLst/>
          </a:prstGeom>
          <a:noFill/>
        </p:spPr>
      </p:pic>
      <p:pic>
        <p:nvPicPr>
          <p:cNvPr id="493574" name="Picture 6" descr="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26329">
            <a:off x="250825" y="2863850"/>
            <a:ext cx="3994150" cy="399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6" name="Picture 4" descr="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21629">
            <a:off x="422275" y="-617538"/>
            <a:ext cx="3883025" cy="3883026"/>
          </a:xfrm>
          <a:prstGeom prst="rect">
            <a:avLst/>
          </a:prstGeom>
          <a:noFill/>
        </p:spPr>
      </p:pic>
      <p:pic>
        <p:nvPicPr>
          <p:cNvPr id="494597" name="Picture 5" descr="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4973">
            <a:off x="4868863" y="-87313"/>
            <a:ext cx="3743325" cy="3743326"/>
          </a:xfrm>
          <a:prstGeom prst="rect">
            <a:avLst/>
          </a:prstGeom>
          <a:noFill/>
        </p:spPr>
      </p:pic>
      <p:pic>
        <p:nvPicPr>
          <p:cNvPr id="494598" name="Picture 6" descr="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56704">
            <a:off x="4784725" y="3359150"/>
            <a:ext cx="4060825" cy="4060825"/>
          </a:xfrm>
          <a:prstGeom prst="rect">
            <a:avLst/>
          </a:prstGeom>
          <a:noFill/>
        </p:spPr>
      </p:pic>
      <p:pic>
        <p:nvPicPr>
          <p:cNvPr id="494599" name="Picture 7" descr="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08972">
            <a:off x="971550" y="2349500"/>
            <a:ext cx="4176713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008062"/>
          </a:xfrm>
        </p:spPr>
        <p:txBody>
          <a:bodyPr/>
          <a:lstStyle/>
          <a:p>
            <a:r>
              <a:rPr lang="uk-UA" sz="4800">
                <a:solidFill>
                  <a:srgbClr val="0000FF"/>
                </a:solidFill>
              </a:rPr>
              <a:t>Що таке рослини?</a:t>
            </a:r>
            <a:endParaRPr lang="ru-RU" sz="4800">
              <a:solidFill>
                <a:srgbClr val="0000FF"/>
              </a:solidFill>
            </a:endParaRP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12875"/>
            <a:ext cx="8569325" cy="5184775"/>
          </a:xfrm>
        </p:spPr>
        <p:txBody>
          <a:bodyPr/>
          <a:lstStyle/>
          <a:p>
            <a:pPr marL="609600" indent="-609600" algn="l"/>
            <a:r>
              <a:rPr lang="uk-UA" sz="2800" b="1"/>
              <a:t>      Рослини і тварини складають майже все живе на земній кулі. Вони складаються з клітин. Клітини виробляють хімічні речовини, від яких залежать ріст і життєдіяльність.</a:t>
            </a:r>
            <a:r>
              <a:rPr lang="en-US" sz="2800" b="1"/>
              <a:t> </a:t>
            </a:r>
            <a:r>
              <a:rPr lang="uk-UA" sz="2800" b="1"/>
              <a:t>Для своїх життєвих процесів вони використовують гази, воду і мінеральні речовини. Рослини проходять життєвий цикл, протягом якого вони народжуються, ростуть, розмножуються і помирають.  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>
                <a:solidFill>
                  <a:srgbClr val="33CC3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FF7F"/>
                    </a:outerShdw>
                  </a:cont>
                  <a:cont type="tree" name="">
                    <a:effect ref="fillLine"/>
                    <a:outerShdw dist="38100" dir="2700000" algn="tl">
                      <a:srgbClr val="1E7A1E"/>
                    </a:outerShdw>
                  </a:cont>
                  <a:effect ref="fillLine"/>
                </a:effectDag>
              </a:rPr>
              <a:t>Значення рослин в житті людини</a:t>
            </a:r>
            <a:endParaRPr lang="ru-RU" sz="4000" b="1" i="1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uk-UA" sz="2800" b="1">
                <a:solidFill>
                  <a:srgbClr val="000066"/>
                </a:solidFill>
              </a:rPr>
              <a:t>Виробляють кисень;</a:t>
            </a:r>
          </a:p>
          <a:p>
            <a:pPr marL="609600" indent="-609600">
              <a:buFontTx/>
              <a:buAutoNum type="arabicPeriod"/>
            </a:pPr>
            <a:r>
              <a:rPr lang="uk-UA" sz="2800" b="1">
                <a:solidFill>
                  <a:srgbClr val="000066"/>
                </a:solidFill>
              </a:rPr>
              <a:t>Деревина для будування;</a:t>
            </a:r>
          </a:p>
          <a:p>
            <a:pPr marL="609600" indent="-609600">
              <a:buFontTx/>
              <a:buAutoNum type="arabicPeriod"/>
            </a:pPr>
            <a:r>
              <a:rPr lang="uk-UA" sz="2800" b="1">
                <a:solidFill>
                  <a:srgbClr val="000066"/>
                </a:solidFill>
              </a:rPr>
              <a:t>Виготовлення одягу;</a:t>
            </a:r>
          </a:p>
          <a:p>
            <a:pPr marL="609600" indent="-609600">
              <a:buFontTx/>
              <a:buAutoNum type="arabicPeriod"/>
            </a:pPr>
            <a:r>
              <a:rPr lang="uk-UA" sz="2800" b="1">
                <a:solidFill>
                  <a:srgbClr val="000066"/>
                </a:solidFill>
              </a:rPr>
              <a:t>Постачають їжу;</a:t>
            </a:r>
          </a:p>
          <a:p>
            <a:pPr marL="609600" indent="-609600">
              <a:buFontTx/>
              <a:buAutoNum type="arabicPeriod"/>
            </a:pPr>
            <a:r>
              <a:rPr lang="uk-UA" sz="2800" b="1">
                <a:solidFill>
                  <a:srgbClr val="000066"/>
                </a:solidFill>
              </a:rPr>
              <a:t>Ліки;</a:t>
            </a:r>
          </a:p>
          <a:p>
            <a:pPr marL="609600" indent="-609600">
              <a:buFontTx/>
              <a:buAutoNum type="arabicPeriod"/>
            </a:pPr>
            <a:r>
              <a:rPr lang="uk-UA" sz="2800" b="1">
                <a:solidFill>
                  <a:srgbClr val="000066"/>
                </a:solidFill>
              </a:rPr>
              <a:t>Канцелярські вироби;</a:t>
            </a:r>
          </a:p>
          <a:p>
            <a:pPr marL="609600" indent="-609600">
              <a:buFontTx/>
              <a:buAutoNum type="arabicPeriod"/>
            </a:pPr>
            <a:r>
              <a:rPr lang="uk-UA" sz="2800" b="1">
                <a:solidFill>
                  <a:srgbClr val="000066"/>
                </a:solidFill>
              </a:rPr>
              <a:t>Косметика.</a:t>
            </a:r>
          </a:p>
          <a:p>
            <a:pPr marL="609600" indent="-609600">
              <a:buFontTx/>
              <a:buAutoNum type="arabicPeriod"/>
            </a:pPr>
            <a:endParaRPr lang="ru-RU" sz="2800" b="1">
              <a:solidFill>
                <a:srgbClr val="000066"/>
              </a:solidFill>
            </a:endParaRPr>
          </a:p>
        </p:txBody>
      </p:sp>
      <p:pic>
        <p:nvPicPr>
          <p:cNvPr id="471044" name="Picture 4" descr="j0107452"/>
          <p:cNvPicPr preferRelativeResize="0">
            <a:picLocks noChangeArrowheads="1" noChangeShapeType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652963"/>
            <a:ext cx="1854200" cy="17668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uk-UA" sz="5400" i="1">
                <a:solidFill>
                  <a:srgbClr val="0000FF"/>
                </a:solidFill>
              </a:rPr>
              <a:t>Кількість рослин</a:t>
            </a:r>
            <a:endParaRPr lang="ru-RU" sz="5400" i="1">
              <a:solidFill>
                <a:srgbClr val="0000FF"/>
              </a:solidFill>
            </a:endParaRP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3600" b="1"/>
              <a:t>  Вченим вдалось виявити і описати більш ніж 275000 видів рослин, але вони вважають, що їх набагато більше. Вони дуже відрізняються один від одного зовнішнім виглядом і розмірами. Кожна рослина має свої специфічні ознаки, які виробилися за мільйони років.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>
                <a:solidFill>
                  <a:srgbClr val="990033"/>
                </a:solidFill>
              </a:rPr>
              <a:t>Рослини - рекордсмени</a:t>
            </a:r>
            <a:endParaRPr lang="ru-RU" sz="4800">
              <a:solidFill>
                <a:srgbClr val="990033"/>
              </a:solidFill>
            </a:endParaRPr>
          </a:p>
        </p:txBody>
      </p:sp>
      <p:sp>
        <p:nvSpPr>
          <p:cNvPr id="473092" name="AutoShape 4"/>
          <p:cNvSpPr>
            <a:spLocks noChangeArrowheads="1"/>
          </p:cNvSpPr>
          <p:nvPr/>
        </p:nvSpPr>
        <p:spPr bwMode="auto">
          <a:xfrm rot="740153">
            <a:off x="-252413" y="2133600"/>
            <a:ext cx="4249738" cy="2122488"/>
          </a:xfrm>
          <a:prstGeom prst="cloudCallout">
            <a:avLst>
              <a:gd name="adj1" fmla="val 8935"/>
              <a:gd name="adj2" fmla="val -1031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sz="2800">
                <a:solidFill>
                  <a:schemeClr val="tx1"/>
                </a:solidFill>
                <a:effectLst/>
              </a:rPr>
              <a:t>Найбільше листя: пальма рафія - 20 м. </a:t>
            </a:r>
            <a:endParaRPr lang="ru-RU" sz="2800">
              <a:solidFill>
                <a:schemeClr val="tx1"/>
              </a:solidFill>
              <a:effectLst/>
            </a:endParaRPr>
          </a:p>
          <a:p>
            <a:pPr algn="ctr"/>
            <a:endParaRPr lang="ru-RU" sz="280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E1FDFF"/>
                  </a:outerShdw>
                </a:cont>
                <a:cont type="tree" name="">
                  <a:effect ref="fillLine"/>
                  <a:outerShdw dist="38100" dir="2700000" algn="tl">
                    <a:srgbClr val="708688"/>
                  </a:outerShdw>
                </a:cont>
                <a:effect ref="fillLine"/>
              </a:effectDag>
            </a:endParaRPr>
          </a:p>
        </p:txBody>
      </p:sp>
      <p:sp>
        <p:nvSpPr>
          <p:cNvPr id="473093" name="AutoShape 5"/>
          <p:cNvSpPr>
            <a:spLocks noChangeArrowheads="1"/>
          </p:cNvSpPr>
          <p:nvPr/>
        </p:nvSpPr>
        <p:spPr bwMode="auto">
          <a:xfrm>
            <a:off x="5076825" y="1916113"/>
            <a:ext cx="3671888" cy="1728787"/>
          </a:xfrm>
          <a:prstGeom prst="cloudCallout">
            <a:avLst>
              <a:gd name="adj1" fmla="val -13727"/>
              <a:gd name="adj2" fmla="val -920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uk-UA" sz="160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E1FDFF"/>
                  </a:outerShdw>
                </a:cont>
                <a:cont type="tree" name="">
                  <a:effect ref="fillLine"/>
                  <a:outerShdw dist="38100" dir="2700000" algn="tl">
                    <a:srgbClr val="708688"/>
                  </a:outerShdw>
                </a:cont>
                <a:effect ref="fillLine"/>
              </a:effectDag>
            </a:endParaRPr>
          </a:p>
        </p:txBody>
      </p:sp>
      <p:sp>
        <p:nvSpPr>
          <p:cNvPr id="473095" name="AutoShape 7"/>
          <p:cNvSpPr>
            <a:spLocks noChangeArrowheads="1"/>
          </p:cNvSpPr>
          <p:nvPr/>
        </p:nvSpPr>
        <p:spPr bwMode="auto">
          <a:xfrm>
            <a:off x="1692275" y="3789363"/>
            <a:ext cx="6624638" cy="2879725"/>
          </a:xfrm>
          <a:prstGeom prst="cloudCallout">
            <a:avLst>
              <a:gd name="adj1" fmla="val -7370"/>
              <a:gd name="adj2" fmla="val -1305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uk-UA">
              <a:solidFill>
                <a:schemeClr val="tx1"/>
              </a:solidFill>
              <a:effectLst/>
            </a:endParaRP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2411413" y="4529138"/>
            <a:ext cx="489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  <p:sp>
        <p:nvSpPr>
          <p:cNvPr id="473099" name="Text Box 11"/>
          <p:cNvSpPr txBox="1">
            <a:spLocks noChangeArrowheads="1"/>
          </p:cNvSpPr>
          <p:nvPr/>
        </p:nvSpPr>
        <p:spPr bwMode="auto">
          <a:xfrm>
            <a:off x="2987675" y="4149725"/>
            <a:ext cx="41243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>
                <a:solidFill>
                  <a:schemeClr val="tx1"/>
                </a:solidFill>
                <a:effectLst/>
              </a:rPr>
              <a:t>Найбільші фрукти і овочі:</a:t>
            </a:r>
          </a:p>
          <a:p>
            <a:r>
              <a:rPr lang="uk-UA" b="1">
                <a:solidFill>
                  <a:schemeClr val="tx1"/>
                </a:solidFill>
                <a:effectLst/>
              </a:rPr>
              <a:t>Капуста качанна – 51,8 кг;</a:t>
            </a:r>
          </a:p>
          <a:p>
            <a:r>
              <a:rPr lang="uk-UA" b="1">
                <a:solidFill>
                  <a:schemeClr val="tx1"/>
                </a:solidFill>
                <a:effectLst/>
              </a:rPr>
              <a:t>Помідор – 1,9 кг; </a:t>
            </a:r>
          </a:p>
          <a:p>
            <a:r>
              <a:rPr lang="uk-UA" b="1">
                <a:solidFill>
                  <a:schemeClr val="tx1"/>
                </a:solidFill>
                <a:effectLst/>
              </a:rPr>
              <a:t>Гарбуз – 171,4 кг;</a:t>
            </a:r>
          </a:p>
          <a:p>
            <a:r>
              <a:rPr lang="uk-UA" b="1">
                <a:solidFill>
                  <a:schemeClr val="tx1"/>
                </a:solidFill>
                <a:effectLst/>
              </a:rPr>
              <a:t>Лимон – 2,65 кг; </a:t>
            </a:r>
          </a:p>
          <a:p>
            <a:r>
              <a:rPr lang="uk-UA" b="1">
                <a:solidFill>
                  <a:schemeClr val="tx1"/>
                </a:solidFill>
                <a:effectLst/>
              </a:rPr>
              <a:t>Ананас – 7,5 кг;</a:t>
            </a:r>
          </a:p>
          <a:p>
            <a:r>
              <a:rPr lang="uk-UA" b="1">
                <a:solidFill>
                  <a:schemeClr val="tx1"/>
                </a:solidFill>
                <a:effectLst/>
              </a:rPr>
              <a:t>Диня – 40,8 кг</a:t>
            </a:r>
            <a:endParaRPr lang="ru-RU" b="1">
              <a:solidFill>
                <a:schemeClr val="tx1"/>
              </a:solidFill>
              <a:effectLst/>
            </a:endParaRPr>
          </a:p>
        </p:txBody>
      </p:sp>
      <p:sp>
        <p:nvSpPr>
          <p:cNvPr id="473100" name="Text Box 12"/>
          <p:cNvSpPr txBox="1">
            <a:spLocks noChangeArrowheads="1"/>
          </p:cNvSpPr>
          <p:nvPr/>
        </p:nvSpPr>
        <p:spPr bwMode="auto">
          <a:xfrm>
            <a:off x="5508625" y="2349500"/>
            <a:ext cx="2816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>
                <a:solidFill>
                  <a:schemeClr val="tx1"/>
                </a:solidFill>
                <a:effectLst/>
              </a:rPr>
              <a:t>Перша рослина – </a:t>
            </a:r>
          </a:p>
          <a:p>
            <a:r>
              <a:rPr lang="uk-UA" b="1">
                <a:solidFill>
                  <a:schemeClr val="tx1"/>
                </a:solidFill>
                <a:effectLst/>
              </a:rPr>
              <a:t>космонавт: арабідопсис</a:t>
            </a:r>
            <a:r>
              <a:rPr lang="uk-UA">
                <a:solidFill>
                  <a:schemeClr val="tx1"/>
                </a:solidFill>
                <a:effectLst/>
              </a:rPr>
              <a:t> </a:t>
            </a:r>
            <a:endParaRPr lang="ru-RU">
              <a:solidFill>
                <a:schemeClr val="tx1"/>
              </a:solidFill>
              <a:effectLst/>
            </a:endParaRPr>
          </a:p>
        </p:txBody>
      </p:sp>
      <p:pic>
        <p:nvPicPr>
          <p:cNvPr id="473101" name="Picture 13" descr="j0089945"/>
          <p:cNvPicPr preferRelativeResize="0">
            <a:picLocks noChangeArrowheads="1" noChangeShapeType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23202">
            <a:off x="6300788" y="4365625"/>
            <a:ext cx="1028700" cy="17160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730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73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730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3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3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3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4730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4730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3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/>
      <p:bldP spid="473092" grpId="0" animBg="1"/>
      <p:bldP spid="473093" grpId="0" animBg="1"/>
      <p:bldP spid="4730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31" name="Oval 19"/>
          <p:cNvSpPr>
            <a:spLocks noChangeArrowheads="1"/>
          </p:cNvSpPr>
          <p:nvPr/>
        </p:nvSpPr>
        <p:spPr bwMode="auto">
          <a:xfrm>
            <a:off x="7812088" y="4581525"/>
            <a:ext cx="9366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u="sng">
                <a:solidFill>
                  <a:srgbClr val="CC00FF"/>
                </a:solidFill>
              </a:rPr>
              <a:t>Так чи ні?</a:t>
            </a:r>
            <a:endParaRPr lang="ru-RU" sz="6000" u="sng">
              <a:solidFill>
                <a:srgbClr val="CC00FF"/>
              </a:solidFill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uk-UA" sz="2800" b="1"/>
              <a:t>Розміри деяких ліан сягають висоти Ейфелевої вежі. </a:t>
            </a:r>
          </a:p>
          <a:p>
            <a:pPr marL="609600" indent="-609600">
              <a:buFontTx/>
              <a:buAutoNum type="arabicPeriod"/>
            </a:pPr>
            <a:r>
              <a:rPr lang="uk-UA" sz="2800" b="1"/>
              <a:t>Зелена картопля дуже ядовита, що може вбити дитину.</a:t>
            </a:r>
          </a:p>
          <a:p>
            <a:pPr marL="609600" indent="-609600">
              <a:buFontTx/>
              <a:buAutoNum type="arabicPeriod"/>
            </a:pPr>
            <a:r>
              <a:rPr lang="uk-UA" sz="2800" b="1"/>
              <a:t>Мурахи вирощують яблука на дубах.</a:t>
            </a:r>
          </a:p>
          <a:p>
            <a:pPr marL="609600" indent="-609600">
              <a:buFontTx/>
              <a:buAutoNum type="arabicPeriod"/>
            </a:pPr>
            <a:r>
              <a:rPr lang="uk-UA" sz="2800" b="1"/>
              <a:t>Блакитні троянди ростуть тільки в Китаї.</a:t>
            </a:r>
          </a:p>
          <a:p>
            <a:pPr marL="609600" indent="-609600">
              <a:buFontTx/>
              <a:buAutoNum type="arabicPeriod"/>
            </a:pPr>
            <a:r>
              <a:rPr lang="uk-UA" sz="2800" b="1"/>
              <a:t>Квіти створюють парфуми для бджіл.</a:t>
            </a:r>
          </a:p>
          <a:p>
            <a:pPr marL="609600" indent="-609600">
              <a:buFontTx/>
              <a:buAutoNum type="arabicPeriod"/>
            </a:pPr>
            <a:r>
              <a:rPr lang="uk-UA" sz="2800" b="1"/>
              <a:t>На вершині Евересту ростуть квіти.</a:t>
            </a:r>
          </a:p>
          <a:p>
            <a:pPr marL="609600" indent="-609600">
              <a:buFontTx/>
              <a:buAutoNum type="arabicPeriod"/>
            </a:pPr>
            <a:r>
              <a:rPr lang="uk-UA" sz="2800" b="1"/>
              <a:t>Відчуваючи спрагу дерева скриплять.</a:t>
            </a:r>
            <a:endParaRPr lang="ru-RU" sz="2800" b="1"/>
          </a:p>
        </p:txBody>
      </p:sp>
      <p:sp>
        <p:nvSpPr>
          <p:cNvPr id="474116" name="Oval 4"/>
          <p:cNvSpPr>
            <a:spLocks noChangeArrowheads="1"/>
          </p:cNvSpPr>
          <p:nvPr/>
        </p:nvSpPr>
        <p:spPr bwMode="auto">
          <a:xfrm>
            <a:off x="4643438" y="1989138"/>
            <a:ext cx="15113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4932363" y="1844675"/>
            <a:ext cx="1008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rgbClr val="33CC3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FF7F"/>
                    </a:outerShdw>
                  </a:cont>
                  <a:cont type="tree" name="">
                    <a:effect ref="fillLine"/>
                    <a:outerShdw dist="38100" dir="2700000" algn="tl">
                      <a:srgbClr val="1E7A1E"/>
                    </a:outerShdw>
                  </a:cont>
                  <a:effect ref="fillLine"/>
                </a:effectDag>
              </a:rPr>
              <a:t>так</a:t>
            </a:r>
            <a:endParaRPr lang="ru-RU" sz="3200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  <p:sp>
        <p:nvSpPr>
          <p:cNvPr id="474119" name="Oval 7"/>
          <p:cNvSpPr>
            <a:spLocks noChangeArrowheads="1"/>
          </p:cNvSpPr>
          <p:nvPr/>
        </p:nvSpPr>
        <p:spPr bwMode="auto">
          <a:xfrm>
            <a:off x="4067175" y="3068638"/>
            <a:ext cx="1296988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4120" name="Text Box 8"/>
          <p:cNvSpPr txBox="1">
            <a:spLocks noChangeArrowheads="1"/>
          </p:cNvSpPr>
          <p:nvPr/>
        </p:nvSpPr>
        <p:spPr bwMode="auto">
          <a:xfrm>
            <a:off x="4284663" y="2924175"/>
            <a:ext cx="1008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rgbClr val="33CC3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FF7F"/>
                    </a:outerShdw>
                  </a:cont>
                  <a:cont type="tree" name="">
                    <a:effect ref="fillLine"/>
                    <a:outerShdw dist="38100" dir="2700000" algn="tl">
                      <a:srgbClr val="1E7A1E"/>
                    </a:outerShdw>
                  </a:cont>
                  <a:effect ref="fillLine"/>
                </a:effectDag>
              </a:rPr>
              <a:t>так</a:t>
            </a:r>
            <a:endParaRPr lang="ru-RU" sz="3200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  <p:sp>
        <p:nvSpPr>
          <p:cNvPr id="474121" name="Oval 9"/>
          <p:cNvSpPr>
            <a:spLocks noChangeArrowheads="1"/>
          </p:cNvSpPr>
          <p:nvPr/>
        </p:nvSpPr>
        <p:spPr bwMode="auto">
          <a:xfrm>
            <a:off x="7885113" y="3357563"/>
            <a:ext cx="9350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4122" name="Text Box 10"/>
          <p:cNvSpPr txBox="1">
            <a:spLocks noChangeArrowheads="1"/>
          </p:cNvSpPr>
          <p:nvPr/>
        </p:nvSpPr>
        <p:spPr bwMode="auto">
          <a:xfrm>
            <a:off x="7812088" y="4581525"/>
            <a:ext cx="1008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rgbClr val="33CC3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FF7F"/>
                    </a:outerShdw>
                  </a:cont>
                  <a:cont type="tree" name="">
                    <a:effect ref="fillLine"/>
                    <a:outerShdw dist="38100" dir="2700000" algn="tl">
                      <a:srgbClr val="1E7A1E"/>
                    </a:outerShdw>
                  </a:cont>
                  <a:effect ref="fillLine"/>
                </a:effectDag>
              </a:rPr>
              <a:t>так</a:t>
            </a:r>
            <a:endParaRPr lang="ru-RU" sz="3200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  <p:sp>
        <p:nvSpPr>
          <p:cNvPr id="474123" name="Text Box 11"/>
          <p:cNvSpPr txBox="1">
            <a:spLocks noChangeArrowheads="1"/>
          </p:cNvSpPr>
          <p:nvPr/>
        </p:nvSpPr>
        <p:spPr bwMode="auto">
          <a:xfrm>
            <a:off x="8101013" y="3357563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33CC3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FF7F"/>
                    </a:outerShdw>
                  </a:cont>
                  <a:cont type="tree" name="">
                    <a:effect ref="fillLine"/>
                    <a:outerShdw dist="38100" dir="2700000" algn="tl">
                      <a:srgbClr val="1E7A1E"/>
                    </a:outerShdw>
                  </a:cont>
                  <a:effect ref="fillLine"/>
                </a:effectDag>
              </a:rPr>
              <a:t>ні</a:t>
            </a:r>
            <a:endParaRPr lang="ru-RU" sz="2800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  <p:sp>
        <p:nvSpPr>
          <p:cNvPr id="474125" name="Oval 13"/>
          <p:cNvSpPr>
            <a:spLocks noChangeArrowheads="1"/>
          </p:cNvSpPr>
          <p:nvPr/>
        </p:nvSpPr>
        <p:spPr bwMode="auto">
          <a:xfrm>
            <a:off x="7885113" y="3357563"/>
            <a:ext cx="9350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4126" name="Text Box 14"/>
          <p:cNvSpPr txBox="1">
            <a:spLocks noChangeArrowheads="1"/>
          </p:cNvSpPr>
          <p:nvPr/>
        </p:nvSpPr>
        <p:spPr bwMode="auto">
          <a:xfrm>
            <a:off x="8101013" y="3357563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33CC3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FF7F"/>
                    </a:outerShdw>
                  </a:cont>
                  <a:cont type="tree" name="">
                    <a:effect ref="fillLine"/>
                    <a:outerShdw dist="38100" dir="2700000" algn="tl">
                      <a:srgbClr val="1E7A1E"/>
                    </a:outerShdw>
                  </a:cont>
                  <a:effect ref="fillLine"/>
                </a:effectDag>
              </a:rPr>
              <a:t>ні</a:t>
            </a:r>
            <a:endParaRPr lang="ru-RU" sz="2800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  <p:sp>
        <p:nvSpPr>
          <p:cNvPr id="474128" name="Oval 16"/>
          <p:cNvSpPr>
            <a:spLocks noChangeArrowheads="1"/>
          </p:cNvSpPr>
          <p:nvPr/>
        </p:nvSpPr>
        <p:spPr bwMode="auto">
          <a:xfrm>
            <a:off x="8172450" y="4292600"/>
            <a:ext cx="97155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4130" name="Text Box 18"/>
          <p:cNvSpPr txBox="1">
            <a:spLocks noChangeArrowheads="1"/>
          </p:cNvSpPr>
          <p:nvPr/>
        </p:nvSpPr>
        <p:spPr bwMode="auto">
          <a:xfrm>
            <a:off x="8388350" y="4221163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33CC3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FF7F"/>
                    </a:outerShdw>
                  </a:cont>
                  <a:cont type="tree" name="">
                    <a:effect ref="fillLine"/>
                    <a:outerShdw dist="38100" dir="2700000" algn="tl">
                      <a:srgbClr val="1E7A1E"/>
                    </a:outerShdw>
                  </a:cont>
                  <a:effect ref="fillLine"/>
                </a:effectDag>
              </a:rPr>
              <a:t>ні</a:t>
            </a:r>
            <a:endParaRPr lang="ru-RU" sz="2800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  <p:sp>
        <p:nvSpPr>
          <p:cNvPr id="474132" name="Oval 20"/>
          <p:cNvSpPr>
            <a:spLocks noChangeArrowheads="1"/>
          </p:cNvSpPr>
          <p:nvPr/>
        </p:nvSpPr>
        <p:spPr bwMode="auto">
          <a:xfrm>
            <a:off x="7596188" y="5084763"/>
            <a:ext cx="12969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4133" name="Text Box 21"/>
          <p:cNvSpPr txBox="1">
            <a:spLocks noChangeArrowheads="1"/>
          </p:cNvSpPr>
          <p:nvPr/>
        </p:nvSpPr>
        <p:spPr bwMode="auto">
          <a:xfrm>
            <a:off x="7956550" y="5013325"/>
            <a:ext cx="574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solidFill>
                  <a:srgbClr val="33CC3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FF7F"/>
                    </a:outerShdw>
                  </a:cont>
                  <a:cont type="tree" name="">
                    <a:effect ref="fillLine"/>
                    <a:outerShdw dist="38100" dir="2700000" algn="tl">
                      <a:srgbClr val="1E7A1E"/>
                    </a:outerShdw>
                  </a:cont>
                  <a:effect ref="fillLine"/>
                </a:effectDag>
              </a:rPr>
              <a:t>ні</a:t>
            </a:r>
            <a:endParaRPr lang="ru-RU" sz="2800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  <p:sp>
        <p:nvSpPr>
          <p:cNvPr id="474134" name="Oval 22"/>
          <p:cNvSpPr>
            <a:spLocks noChangeArrowheads="1"/>
          </p:cNvSpPr>
          <p:nvPr/>
        </p:nvSpPr>
        <p:spPr bwMode="auto">
          <a:xfrm>
            <a:off x="7667625" y="5805488"/>
            <a:ext cx="122555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74135" name="Text Box 23"/>
          <p:cNvSpPr txBox="1">
            <a:spLocks noChangeArrowheads="1"/>
          </p:cNvSpPr>
          <p:nvPr/>
        </p:nvSpPr>
        <p:spPr bwMode="auto">
          <a:xfrm>
            <a:off x="7812088" y="5734050"/>
            <a:ext cx="1008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rgbClr val="33CC3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FF7F"/>
                    </a:outerShdw>
                  </a:cont>
                  <a:cont type="tree" name="">
                    <a:effect ref="fillLine"/>
                    <a:outerShdw dist="38100" dir="2700000" algn="tl">
                      <a:srgbClr val="1E7A1E"/>
                    </a:outerShdw>
                  </a:cont>
                  <a:effect ref="fillLine"/>
                </a:effectDag>
              </a:rPr>
              <a:t>так</a:t>
            </a:r>
            <a:endParaRPr lang="ru-RU" sz="3200">
              <a:solidFill>
                <a:srgbClr val="33CC33"/>
              </a:solidFill>
              <a:effectDag name="">
                <a:cont type="tree" name="">
                  <a:effect ref="fillLine"/>
                  <a:outerShdw dist="38100" dir="13500000" algn="br">
                    <a:srgbClr val="80FF7F"/>
                  </a:outerShdw>
                </a:cont>
                <a:cont type="tree" name="">
                  <a:effect ref="fillLine"/>
                  <a:outerShdw dist="38100" dir="2700000" algn="tl">
                    <a:srgbClr val="1E7A1E"/>
                  </a:outerShdw>
                </a:cont>
                <a:effect ref="fillLine"/>
              </a:effectDag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7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7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7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7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7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7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7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7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47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47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47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7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47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47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47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47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НЯМ - Н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8175" y="0"/>
            <a:ext cx="9782175" cy="7305675"/>
          </a:xfrm>
          <a:prstGeom prst="rect">
            <a:avLst/>
          </a:prstGeom>
          <a:noFill/>
        </p:spPr>
      </p:pic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>
                <a:solidFill>
                  <a:srgbClr val="00FF00"/>
                </a:solidFill>
              </a:rPr>
              <a:t>Харчування рослин</a:t>
            </a:r>
            <a:endParaRPr lang="ru-RU" sz="5400" b="1">
              <a:solidFill>
                <a:srgbClr val="00FF00"/>
              </a:solidFill>
            </a:endParaRP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uk-UA" sz="4000" b="1">
                <a:solidFill>
                  <a:srgbClr val="FFFF00"/>
                </a:solidFill>
              </a:rPr>
              <a:t>Сонячна енергія;</a:t>
            </a:r>
          </a:p>
          <a:p>
            <a:pPr marL="609600" indent="-609600">
              <a:buFontTx/>
              <a:buAutoNum type="arabicPeriod"/>
            </a:pPr>
            <a:r>
              <a:rPr lang="uk-UA" sz="4000" b="1">
                <a:solidFill>
                  <a:srgbClr val="FFFF00"/>
                </a:solidFill>
              </a:rPr>
              <a:t>Вуглекислий газ;</a:t>
            </a:r>
          </a:p>
          <a:p>
            <a:pPr marL="609600" indent="-609600">
              <a:buFontTx/>
              <a:buAutoNum type="arabicPeriod"/>
            </a:pPr>
            <a:r>
              <a:rPr lang="uk-UA" sz="4000" b="1">
                <a:solidFill>
                  <a:srgbClr val="FFFF00"/>
                </a:solidFill>
              </a:rPr>
              <a:t>Вода і мінеральні речовини;</a:t>
            </a:r>
          </a:p>
          <a:p>
            <a:pPr marL="609600" indent="-609600">
              <a:buFontTx/>
              <a:buAutoNum type="arabicPeriod"/>
            </a:pPr>
            <a:r>
              <a:rPr lang="uk-UA" sz="4000" b="1">
                <a:solidFill>
                  <a:srgbClr val="FFFF00"/>
                </a:solidFill>
              </a:rPr>
              <a:t>Дрібними тваринами і комахами (росянка, смертоносні кувшинки ).</a:t>
            </a:r>
            <a:endParaRPr lang="ru-RU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WordArt 4"/>
          <p:cNvSpPr>
            <a:spLocks noChangeArrowheads="1" noChangeShapeType="1" noTextEdit="1"/>
          </p:cNvSpPr>
          <p:nvPr/>
        </p:nvSpPr>
        <p:spPr bwMode="auto">
          <a:xfrm>
            <a:off x="611188" y="1557338"/>
            <a:ext cx="7416800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 о с л и н и </a:t>
            </a:r>
          </a:p>
          <a:p>
            <a:pPr algn="ctr"/>
            <a:r>
              <a:rPr lang="ru-RU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о.  Х о р т и ц я</a:t>
            </a:r>
            <a:endParaRPr lang="uk-UA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34544">
            <a:off x="250825" y="0"/>
            <a:ext cx="3960813" cy="3960813"/>
          </a:xfrm>
          <a:prstGeom prst="rect">
            <a:avLst/>
          </a:prstGeom>
          <a:noFill/>
        </p:spPr>
      </p:pic>
      <p:pic>
        <p:nvPicPr>
          <p:cNvPr id="486405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74137">
            <a:off x="5003800" y="0"/>
            <a:ext cx="3771900" cy="3771900"/>
          </a:xfrm>
          <a:prstGeom prst="rect">
            <a:avLst/>
          </a:prstGeom>
          <a:noFill/>
        </p:spPr>
      </p:pic>
      <p:pic>
        <p:nvPicPr>
          <p:cNvPr id="486406" name="Picture 6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1210">
            <a:off x="2700338" y="2492375"/>
            <a:ext cx="3914775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298</Words>
  <Application>Microsoft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Arial</vt:lpstr>
      <vt:lpstr>Оформление по умолчанию</vt:lpstr>
      <vt:lpstr>Слайд 1</vt:lpstr>
      <vt:lpstr>Що таке рослини?</vt:lpstr>
      <vt:lpstr>Значення рослин в житті людини</vt:lpstr>
      <vt:lpstr>Кількість рослин</vt:lpstr>
      <vt:lpstr>Рослини - рекордсмени</vt:lpstr>
      <vt:lpstr>Так чи ні?</vt:lpstr>
      <vt:lpstr>Харчування рослин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 name</dc:creator>
  <cp:lastModifiedBy>Надя</cp:lastModifiedBy>
  <cp:revision>5</cp:revision>
  <cp:lastPrinted>1601-01-01T00:00:00Z</cp:lastPrinted>
  <dcterms:created xsi:type="dcterms:W3CDTF">2008-04-17T15:33:08Z</dcterms:created>
  <dcterms:modified xsi:type="dcterms:W3CDTF">2015-02-02T18:44:04Z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