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CC00"/>
    <a:srgbClr val="008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1331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1331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1331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84263" y="60960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2663" y="60960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663" y="60960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93C9AD-304F-4271-AD76-60D988720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j0086102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260350"/>
            <a:ext cx="5878513" cy="6096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648200"/>
            <a:ext cx="4191000" cy="1371600"/>
          </a:xfrm>
        </p:spPr>
        <p:txBody>
          <a:bodyPr/>
          <a:lstStyle/>
          <a:p>
            <a:pPr algn="r"/>
            <a:r>
              <a:rPr lang="en-US"/>
              <a:t> </a:t>
            </a:r>
            <a:endParaRPr lang="en-US" b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143000" y="1447800"/>
            <a:ext cx="701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200" b="1">
                <a:latin typeface="Arial Rounded MT Bold" pitchFamily="34" charset="0"/>
              </a:rPr>
              <a:t>Задача з піццою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uk-UA"/>
              <a:t>Розв'язання задачі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81400" y="1600200"/>
            <a:ext cx="4953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>
                <a:latin typeface="Arial Rounded MT Bold" pitchFamily="34" charset="0"/>
              </a:rPr>
              <a:t>9/10 всієї піцци буде з'їдена.</a:t>
            </a:r>
          </a:p>
          <a:p>
            <a:pPr>
              <a:spcBef>
                <a:spcPct val="50000"/>
              </a:spcBef>
            </a:pPr>
            <a:r>
              <a:rPr lang="uk-UA" sz="2800">
                <a:latin typeface="Arial Rounded MT Bold" pitchFamily="34" charset="0"/>
              </a:rPr>
              <a:t>1/10 залишиться.</a:t>
            </a:r>
          </a:p>
          <a:p>
            <a:pPr>
              <a:spcBef>
                <a:spcPct val="50000"/>
              </a:spcBef>
            </a:pPr>
            <a:endParaRPr lang="uk-UA" sz="2800">
              <a:latin typeface="Arial Rounded MT Bold" pitchFamily="34" charset="0"/>
            </a:endParaRPr>
          </a:p>
        </p:txBody>
      </p: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1066800" y="1371600"/>
            <a:ext cx="1992313" cy="2114550"/>
            <a:chOff x="768" y="912"/>
            <a:chExt cx="1255" cy="1332"/>
          </a:xfrm>
        </p:grpSpPr>
        <p:pic>
          <p:nvPicPr>
            <p:cNvPr id="19476" name="Picture 20" descr="j026438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44" y="1248"/>
              <a:ext cx="583" cy="324"/>
            </a:xfrm>
            <a:prstGeom prst="rect">
              <a:avLst/>
            </a:prstGeom>
            <a:noFill/>
          </p:spPr>
        </p:pic>
        <p:grpSp>
          <p:nvGrpSpPr>
            <p:cNvPr id="19482" name="Group 26"/>
            <p:cNvGrpSpPr>
              <a:grpSpLocks/>
            </p:cNvGrpSpPr>
            <p:nvPr/>
          </p:nvGrpSpPr>
          <p:grpSpPr bwMode="auto">
            <a:xfrm>
              <a:off x="768" y="912"/>
              <a:ext cx="1255" cy="1332"/>
              <a:chOff x="480" y="1104"/>
              <a:chExt cx="1255" cy="1332"/>
            </a:xfrm>
          </p:grpSpPr>
          <p:pic>
            <p:nvPicPr>
              <p:cNvPr id="19472" name="Picture 16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1152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73" name="Picture 17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1440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74" name="Picture 18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1776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75" name="Picture 19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08" y="1104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77" name="Picture 21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04" y="1776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80" name="Picture 24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28" y="2112"/>
                <a:ext cx="583" cy="324"/>
              </a:xfrm>
              <a:prstGeom prst="rect">
                <a:avLst/>
              </a:prstGeom>
              <a:noFill/>
            </p:spPr>
          </p:pic>
          <p:pic>
            <p:nvPicPr>
              <p:cNvPr id="19481" name="Picture 25" descr="j02643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52" y="2112"/>
                <a:ext cx="583" cy="32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85800" y="3810000"/>
            <a:ext cx="8077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latin typeface="Arial Rounded MT Bold" pitchFamily="34" charset="0"/>
              </a:rPr>
              <a:t>Оскільки я отримаю  2 шматки разом з усіма учнями класу, та ще  6, що залишилися, то я всього отримаю 8, що становить  8/60 всієї піцци.</a:t>
            </a:r>
          </a:p>
          <a:p>
            <a:pPr>
              <a:spcBef>
                <a:spcPct val="50000"/>
              </a:spcBef>
            </a:pPr>
            <a:r>
              <a:rPr lang="uk-UA">
                <a:latin typeface="Arial Rounded MT Bold" pitchFamily="34" charset="0"/>
              </a:rPr>
              <a:t>Оскільки і  8, і 60 можна поділити на  4 , то дріб можна скоротити до  2/15.</a:t>
            </a:r>
          </a:p>
        </p:txBody>
      </p:sp>
      <p:graphicFrame>
        <p:nvGraphicFramePr>
          <p:cNvPr id="19521" name="Group 65"/>
          <p:cNvGraphicFramePr>
            <a:graphicFrameLocks noGrp="1"/>
          </p:cNvGraphicFramePr>
          <p:nvPr/>
        </p:nvGraphicFramePr>
        <p:xfrm>
          <a:off x="838200" y="6019800"/>
          <a:ext cx="6096000" cy="457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4" name="Picture 54" descr="j0112552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5257800" y="838200"/>
            <a:ext cx="3411538" cy="4681538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uk-UA"/>
              <a:t>Чого я навчилася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95288" y="1557338"/>
            <a:ext cx="7543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3838" indent="-223838">
              <a:spcBef>
                <a:spcPct val="50000"/>
              </a:spcBef>
            </a:pPr>
            <a:r>
              <a:rPr lang="en-US" b="1">
                <a:latin typeface="Arial Rounded MT Bold" pitchFamily="34" charset="0"/>
              </a:rPr>
              <a:t>Я </a:t>
            </a:r>
            <a:r>
              <a:rPr lang="uk-UA" b="1">
                <a:latin typeface="Arial Rounded MT Bold" pitchFamily="34" charset="0"/>
              </a:rPr>
              <a:t>не тільки правильно поділила  піццу для свята і виграла приз , я ще й дізналася більше про дроби, наскільки вони можуть бути  важливими</a:t>
            </a:r>
          </a:p>
          <a:p>
            <a:pPr marL="223838" indent="-223838">
              <a:spcBef>
                <a:spcPct val="50000"/>
              </a:spcBef>
            </a:pPr>
            <a:r>
              <a:rPr lang="uk-UA" b="1">
                <a:latin typeface="Arial Rounded MT Bold" pitchFamily="34" charset="0"/>
              </a:rPr>
              <a:t>Я можу  скористатися дробами , коли потрібно підрахувати:</a:t>
            </a:r>
          </a:p>
          <a:p>
            <a:pPr marL="223838" indent="-223838">
              <a:spcBef>
                <a:spcPct val="50000"/>
              </a:spcBef>
              <a:buFontTx/>
              <a:buChar char="•"/>
            </a:pPr>
            <a:r>
              <a:rPr lang="uk-UA" b="1">
                <a:latin typeface="Arial Rounded MT Bold" pitchFamily="34" charset="0"/>
              </a:rPr>
              <a:t>що означає  “за чверть до другої години”</a:t>
            </a:r>
          </a:p>
          <a:p>
            <a:pPr marL="223838" indent="-223838">
              <a:spcBef>
                <a:spcPct val="50000"/>
              </a:spcBef>
              <a:buFontTx/>
              <a:buChar char="•"/>
            </a:pPr>
            <a:r>
              <a:rPr lang="uk-UA" b="1">
                <a:latin typeface="Arial Rounded MT Bold" pitchFamily="34" charset="0"/>
              </a:rPr>
              <a:t>наскільки вищою я стала, коли це не повний сантиметр</a:t>
            </a:r>
          </a:p>
          <a:p>
            <a:pPr marL="223838" indent="-223838">
              <a:spcBef>
                <a:spcPct val="50000"/>
              </a:spcBef>
              <a:buFontTx/>
              <a:buChar char="•"/>
            </a:pPr>
            <a:r>
              <a:rPr lang="uk-UA" b="1">
                <a:latin typeface="Arial Rounded MT Bold" pitchFamily="34" charset="0"/>
              </a:rPr>
              <a:t> як поділити цукор, коли  я допомагаю мамі пекти печиво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fd009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"/>
            <a:ext cx="2667000" cy="188595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uk-UA"/>
              <a:t>Проблема…</a:t>
            </a:r>
            <a:r>
              <a:rPr 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848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uk-UA" sz="2000"/>
              <a:t>Я не розуміла, що таке дроби, мені було важко зрозуміти для чого вони мені?  </a:t>
            </a:r>
            <a:br>
              <a:rPr lang="uk-UA" sz="2000"/>
            </a:br>
            <a:endParaRPr lang="uk-UA" sz="2000"/>
          </a:p>
          <a:p>
            <a:pPr marL="0" indent="0">
              <a:lnSpc>
                <a:spcPct val="90000"/>
              </a:lnSpc>
            </a:pPr>
            <a:r>
              <a:rPr lang="uk-UA" sz="2000"/>
              <a:t>Проте, я захотіла виграти приз на шкільному святі (це було Свято Піцци в нашому класі) </a:t>
            </a:r>
          </a:p>
          <a:p>
            <a:pPr marL="0" indent="0">
              <a:lnSpc>
                <a:spcPct val="90000"/>
              </a:lnSpc>
            </a:pPr>
            <a:endParaRPr lang="uk-UA" sz="2000"/>
          </a:p>
          <a:p>
            <a:pPr marL="0" indent="0">
              <a:lnSpc>
                <a:spcPct val="90000"/>
              </a:lnSpc>
            </a:pPr>
            <a:r>
              <a:rPr lang="uk-UA" sz="2000"/>
              <a:t>Для цього потрібно було розв'язати математичну задачку.</a:t>
            </a:r>
          </a:p>
          <a:p>
            <a:pPr marL="0" indent="0">
              <a:lnSpc>
                <a:spcPct val="90000"/>
              </a:lnSpc>
            </a:pPr>
            <a:endParaRPr lang="uk-UA" sz="2400"/>
          </a:p>
          <a:p>
            <a:pPr marL="0" indent="0">
              <a:lnSpc>
                <a:spcPct val="90000"/>
              </a:lnSpc>
            </a:pPr>
            <a:r>
              <a:rPr lang="uk-UA" sz="2000"/>
              <a:t>Я мала визначити, яка частина піцци буде з'їдена всіма учнями класу і яка частина залишиться, якщо кожен учень з'їсть по 2 шматочки піцци?</a:t>
            </a:r>
          </a:p>
          <a:p>
            <a:pPr marL="0" indent="0">
              <a:lnSpc>
                <a:spcPct val="90000"/>
              </a:lnSpc>
            </a:pPr>
            <a:r>
              <a:rPr lang="uk-UA" sz="2000"/>
              <a:t>Але не тільки це …. Я ще мала визначити найменший  спільний множник  і  скоротити дріб.</a:t>
            </a:r>
            <a:endParaRPr lang="uk-UA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1143000"/>
          </a:xfrm>
        </p:spPr>
        <p:txBody>
          <a:bodyPr/>
          <a:lstStyle/>
          <a:p>
            <a:r>
              <a:rPr lang="uk-UA"/>
              <a:t>Піцца…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20000" cy="4648200"/>
          </a:xfrm>
        </p:spPr>
        <p:txBody>
          <a:bodyPr/>
          <a:lstStyle/>
          <a:p>
            <a:r>
              <a:rPr lang="uk-UA" sz="2400"/>
              <a:t>Нам привезли - 5 великих піцц та лимонад для всього класу.</a:t>
            </a:r>
          </a:p>
          <a:p>
            <a:endParaRPr lang="uk-UA" sz="2400"/>
          </a:p>
          <a:p>
            <a:r>
              <a:rPr lang="uk-UA" sz="2400"/>
              <a:t>Я мала визначити, яка частина піцци буде з'їдена, а яка частина залишиться після свята, якщо кожен отримає по 2 шматочки піцци. Кожна піцца була вже порізана на 12 шматків.</a:t>
            </a:r>
          </a:p>
          <a:p>
            <a:endParaRPr lang="uk-UA" sz="2400"/>
          </a:p>
          <a:p>
            <a:r>
              <a:rPr lang="uk-UA" sz="2400"/>
              <a:t>Якщо я вирішу </a:t>
            </a:r>
            <a:r>
              <a:rPr lang="uk-UA" sz="2400">
                <a:solidFill>
                  <a:srgbClr val="CC3300"/>
                </a:solidFill>
              </a:rPr>
              <a:t>задачу Піцци </a:t>
            </a:r>
            <a:r>
              <a:rPr lang="uk-UA" sz="2400"/>
              <a:t>вірно, я не тільки буду переможцем, я зможу отримати в нагороду всі шматочки піцци, які залишаться!</a:t>
            </a:r>
          </a:p>
          <a:p>
            <a:endParaRPr lang="uk-UA" sz="2400"/>
          </a:p>
          <a:p>
            <a:endParaRPr lang="uk-UA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uk-UA"/>
              <a:t>Що я знаю…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676400"/>
            <a:ext cx="8153400" cy="2840038"/>
          </a:xfrm>
        </p:spPr>
        <p:txBody>
          <a:bodyPr/>
          <a:lstStyle/>
          <a:p>
            <a:pPr>
              <a:buFontTx/>
              <a:buChar char="•"/>
            </a:pPr>
            <a:r>
              <a:rPr lang="uk-UA"/>
              <a:t>У нас є  5 великих піцц.</a:t>
            </a:r>
          </a:p>
          <a:p>
            <a:pPr>
              <a:buFontTx/>
              <a:buChar char="•"/>
            </a:pPr>
            <a:r>
              <a:rPr lang="uk-UA"/>
              <a:t>Кожна піцца поділена на 12 шматочків.</a:t>
            </a:r>
          </a:p>
          <a:p>
            <a:pPr>
              <a:buFontTx/>
              <a:buChar char="•"/>
            </a:pPr>
            <a:r>
              <a:rPr lang="uk-UA"/>
              <a:t>В нашому класі  27 учнів.</a:t>
            </a:r>
          </a:p>
          <a:p>
            <a:pPr>
              <a:buFontTx/>
              <a:buChar char="•"/>
            </a:pPr>
            <a:r>
              <a:rPr lang="uk-UA"/>
              <a:t>Кожен учень отримає по 2 шматки піцци.</a:t>
            </a:r>
          </a:p>
          <a:p>
            <a:endParaRPr lang="uk-UA"/>
          </a:p>
        </p:txBody>
      </p:sp>
      <p:pic>
        <p:nvPicPr>
          <p:cNvPr id="8209" name="Picture 17" descr="j0208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935538"/>
            <a:ext cx="2157413" cy="1225550"/>
          </a:xfrm>
          <a:prstGeom prst="rect">
            <a:avLst/>
          </a:prstGeom>
          <a:noFill/>
        </p:spPr>
      </p:pic>
      <p:pic>
        <p:nvPicPr>
          <p:cNvPr id="8210" name="Picture 18" descr="j0208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419600"/>
            <a:ext cx="2157413" cy="1225550"/>
          </a:xfrm>
          <a:prstGeom prst="rect">
            <a:avLst/>
          </a:prstGeom>
          <a:noFill/>
        </p:spPr>
      </p:pic>
      <p:pic>
        <p:nvPicPr>
          <p:cNvPr id="8211" name="Picture 19" descr="j0208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181600"/>
            <a:ext cx="2157413" cy="1225550"/>
          </a:xfrm>
          <a:prstGeom prst="rect">
            <a:avLst/>
          </a:prstGeom>
          <a:noFill/>
        </p:spPr>
      </p:pic>
      <p:pic>
        <p:nvPicPr>
          <p:cNvPr id="8212" name="Picture 20" descr="j0208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572000"/>
            <a:ext cx="2157413" cy="1225550"/>
          </a:xfrm>
          <a:prstGeom prst="rect">
            <a:avLst/>
          </a:prstGeom>
          <a:noFill/>
        </p:spPr>
      </p:pic>
      <p:pic>
        <p:nvPicPr>
          <p:cNvPr id="8213" name="Picture 21" descr="j0208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181600"/>
            <a:ext cx="2157413" cy="122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Рахуємо Дроби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14340" name="Group 1028"/>
          <p:cNvGrpSpPr>
            <a:grpSpLocks/>
          </p:cNvGrpSpPr>
          <p:nvPr/>
        </p:nvGrpSpPr>
        <p:grpSpPr bwMode="auto">
          <a:xfrm>
            <a:off x="457200" y="1600200"/>
            <a:ext cx="4267200" cy="4343400"/>
            <a:chOff x="1815" y="1056"/>
            <a:chExt cx="2536" cy="2630"/>
          </a:xfrm>
        </p:grpSpPr>
        <p:pic>
          <p:nvPicPr>
            <p:cNvPr id="14341" name="Picture 1029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4342" name="Line 1030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3" name="Line 1031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4" name="Line 1032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5" name="Line 1033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6" name="Line 1034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4347" name="Line 1035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4382" name="Group 1070"/>
          <p:cNvGrpSpPr>
            <a:grpSpLocks/>
          </p:cNvGrpSpPr>
          <p:nvPr/>
        </p:nvGrpSpPr>
        <p:grpSpPr bwMode="auto">
          <a:xfrm>
            <a:off x="4800600" y="1371600"/>
            <a:ext cx="3962400" cy="5913438"/>
            <a:chOff x="3168" y="1238"/>
            <a:chExt cx="2112" cy="3142"/>
          </a:xfrm>
        </p:grpSpPr>
        <p:sp>
          <p:nvSpPr>
            <p:cNvPr id="14380" name="Text Box 1068"/>
            <p:cNvSpPr txBox="1">
              <a:spLocks noChangeArrowheads="1"/>
            </p:cNvSpPr>
            <p:nvPr/>
          </p:nvSpPr>
          <p:spPr bwMode="auto">
            <a:xfrm>
              <a:off x="3168" y="1238"/>
              <a:ext cx="2112" cy="3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>
                  <a:latin typeface="Arial Rounded MT Bold" pitchFamily="34" charset="0"/>
                </a:rPr>
                <a:t>Кожна піцца поділена на 12 шматків, тобто дванадцятих частинок.</a:t>
              </a:r>
              <a:r>
                <a:rPr lang="uk-UA">
                  <a:latin typeface="Arial Rounded MT Bold" pitchFamily="34" charset="0"/>
                </a:rPr>
                <a:t> </a:t>
              </a:r>
              <a:br>
                <a:rPr lang="uk-UA">
                  <a:latin typeface="Arial Rounded MT Bold" pitchFamily="34" charset="0"/>
                </a:rPr>
              </a:br>
              <a:endParaRPr lang="uk-UA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uk-UA" sz="2800">
                  <a:latin typeface="Arial Rounded MT Bold" pitchFamily="34" charset="0"/>
                </a:rPr>
                <a:t>Кожен шматок      1</a:t>
              </a:r>
            </a:p>
            <a:p>
              <a:pPr>
                <a:spcBef>
                  <a:spcPct val="50000"/>
                </a:spcBef>
              </a:pPr>
              <a:r>
                <a:rPr lang="uk-UA" sz="2800">
                  <a:latin typeface="Arial Rounded MT Bold" pitchFamily="34" charset="0"/>
                </a:rPr>
                <a:t>                               12</a:t>
              </a:r>
            </a:p>
            <a:p>
              <a:pPr>
                <a:spcBef>
                  <a:spcPct val="50000"/>
                </a:spcBef>
              </a:pPr>
              <a:endParaRPr lang="en-US" sz="2800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>
                <a:latin typeface="Arial Rounded MT Bold" pitchFamily="34" charset="0"/>
              </a:endParaRPr>
            </a:p>
          </p:txBody>
        </p:sp>
        <p:sp>
          <p:nvSpPr>
            <p:cNvPr id="14381" name="Line 1069"/>
            <p:cNvSpPr>
              <a:spLocks noChangeShapeType="1"/>
            </p:cNvSpPr>
            <p:nvPr/>
          </p:nvSpPr>
          <p:spPr bwMode="auto">
            <a:xfrm>
              <a:off x="4704" y="3197"/>
              <a:ext cx="3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Підрахуємо наші частинки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457200" y="1600200"/>
            <a:ext cx="1600200" cy="1676400"/>
            <a:chOff x="1815" y="1056"/>
            <a:chExt cx="2536" cy="2630"/>
          </a:xfrm>
        </p:grpSpPr>
        <p:pic>
          <p:nvPicPr>
            <p:cNvPr id="1039" name="Picture 15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057400" y="1600200"/>
            <a:ext cx="1600200" cy="1676400"/>
            <a:chOff x="1815" y="1056"/>
            <a:chExt cx="2536" cy="2630"/>
          </a:xfrm>
        </p:grpSpPr>
        <p:pic>
          <p:nvPicPr>
            <p:cNvPr id="1072" name="Picture 48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3705225" y="1604963"/>
            <a:ext cx="1600200" cy="1676400"/>
            <a:chOff x="1815" y="1056"/>
            <a:chExt cx="2536" cy="2630"/>
          </a:xfrm>
        </p:grpSpPr>
        <p:pic>
          <p:nvPicPr>
            <p:cNvPr id="1080" name="Picture 56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087" name="Group 63"/>
          <p:cNvGrpSpPr>
            <a:grpSpLocks/>
          </p:cNvGrpSpPr>
          <p:nvPr/>
        </p:nvGrpSpPr>
        <p:grpSpPr bwMode="auto">
          <a:xfrm>
            <a:off x="5386388" y="1619250"/>
            <a:ext cx="1600200" cy="1676400"/>
            <a:chOff x="1815" y="1056"/>
            <a:chExt cx="2536" cy="2630"/>
          </a:xfrm>
        </p:grpSpPr>
        <p:pic>
          <p:nvPicPr>
            <p:cNvPr id="1088" name="Picture 64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7053263" y="1609725"/>
            <a:ext cx="1600200" cy="1676400"/>
            <a:chOff x="1815" y="1056"/>
            <a:chExt cx="2536" cy="2630"/>
          </a:xfrm>
        </p:grpSpPr>
        <p:pic>
          <p:nvPicPr>
            <p:cNvPr id="1096" name="Picture 72" descr="j00861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5" y="1056"/>
              <a:ext cx="2536" cy="2630"/>
            </a:xfrm>
            <a:prstGeom prst="rect">
              <a:avLst/>
            </a:prstGeom>
            <a:noFill/>
          </p:spPr>
        </p:pic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 flipH="1">
              <a:off x="3114" y="1113"/>
              <a:ext cx="6" cy="2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1920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2448" y="1392"/>
              <a:ext cx="1344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2016" y="1824"/>
              <a:ext cx="225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 flipH="1">
              <a:off x="2448" y="1440"/>
              <a:ext cx="1248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 flipV="1">
              <a:off x="1872" y="1872"/>
              <a:ext cx="230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pSp>
        <p:nvGrpSpPr>
          <p:cNvPr id="1106" name="Group 82"/>
          <p:cNvGrpSpPr>
            <a:grpSpLocks/>
          </p:cNvGrpSpPr>
          <p:nvPr/>
        </p:nvGrpSpPr>
        <p:grpSpPr bwMode="auto">
          <a:xfrm>
            <a:off x="533400" y="3657600"/>
            <a:ext cx="8001000" cy="3378200"/>
            <a:chOff x="336" y="2304"/>
            <a:chExt cx="5040" cy="2128"/>
          </a:xfrm>
        </p:grpSpPr>
        <p:sp>
          <p:nvSpPr>
            <p:cNvPr id="1070" name="Text Box 46"/>
            <p:cNvSpPr txBox="1">
              <a:spLocks noChangeArrowheads="1"/>
            </p:cNvSpPr>
            <p:nvPr/>
          </p:nvSpPr>
          <p:spPr bwMode="auto">
            <a:xfrm>
              <a:off x="336" y="2304"/>
              <a:ext cx="504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Оскільки ми маємо 5 піцц, то всього ми маємо 60 шматочків, тобто вся піцца була поділена на 60 частинок.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Кожен шматок  =      1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		           60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Arial Rounded MT Bold" pitchFamily="34" charset="0"/>
                </a:rPr>
                <a:t>		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Arial Rounded MT Bold" pitchFamily="34" charset="0"/>
              </a:endParaRPr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2064" y="340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20000" cy="1143000"/>
          </a:xfrm>
        </p:spPr>
        <p:txBody>
          <a:bodyPr/>
          <a:lstStyle/>
          <a:p>
            <a:r>
              <a:rPr lang="uk-UA"/>
              <a:t>Підрахуємо наші частинки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20000" cy="4648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15408" name="Group 48"/>
          <p:cNvGrpSpPr>
            <a:grpSpLocks/>
          </p:cNvGrpSpPr>
          <p:nvPr/>
        </p:nvGrpSpPr>
        <p:grpSpPr bwMode="auto">
          <a:xfrm>
            <a:off x="381000" y="1219200"/>
            <a:ext cx="8196263" cy="1695450"/>
            <a:chOff x="288" y="1008"/>
            <a:chExt cx="5163" cy="1068"/>
          </a:xfrm>
        </p:grpSpPr>
        <p:grpSp>
          <p:nvGrpSpPr>
            <p:cNvPr id="15364" name="Group 4"/>
            <p:cNvGrpSpPr>
              <a:grpSpLocks/>
            </p:cNvGrpSpPr>
            <p:nvPr/>
          </p:nvGrpSpPr>
          <p:grpSpPr bwMode="auto">
            <a:xfrm>
              <a:off x="288" y="1008"/>
              <a:ext cx="1008" cy="1056"/>
              <a:chOff x="1815" y="1056"/>
              <a:chExt cx="2536" cy="2630"/>
            </a:xfrm>
          </p:grpSpPr>
          <p:pic>
            <p:nvPicPr>
              <p:cNvPr id="15365" name="Picture 5" descr="j008610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15" y="1056"/>
                <a:ext cx="2536" cy="2630"/>
              </a:xfrm>
              <a:prstGeom prst="rect">
                <a:avLst/>
              </a:prstGeom>
              <a:noFill/>
            </p:spPr>
          </p:pic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 flipH="1">
                <a:off x="3114" y="1113"/>
                <a:ext cx="6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1344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2256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1248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flipV="1">
                <a:off x="1872" y="1872"/>
                <a:ext cx="230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15372" name="Group 12"/>
            <p:cNvGrpSpPr>
              <a:grpSpLocks/>
            </p:cNvGrpSpPr>
            <p:nvPr/>
          </p:nvGrpSpPr>
          <p:grpSpPr bwMode="auto">
            <a:xfrm>
              <a:off x="1296" y="1008"/>
              <a:ext cx="1008" cy="1056"/>
              <a:chOff x="1815" y="1056"/>
              <a:chExt cx="2536" cy="2630"/>
            </a:xfrm>
          </p:grpSpPr>
          <p:pic>
            <p:nvPicPr>
              <p:cNvPr id="15373" name="Picture 13" descr="j008610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15" y="1056"/>
                <a:ext cx="2536" cy="2630"/>
              </a:xfrm>
              <a:prstGeom prst="rect">
                <a:avLst/>
              </a:prstGeom>
              <a:noFill/>
            </p:spPr>
          </p:pic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 flipH="1">
                <a:off x="3114" y="1113"/>
                <a:ext cx="6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1344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2256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1248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 flipV="1">
                <a:off x="1872" y="1872"/>
                <a:ext cx="230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15380" name="Group 20"/>
            <p:cNvGrpSpPr>
              <a:grpSpLocks/>
            </p:cNvGrpSpPr>
            <p:nvPr/>
          </p:nvGrpSpPr>
          <p:grpSpPr bwMode="auto">
            <a:xfrm>
              <a:off x="2334" y="1011"/>
              <a:ext cx="1008" cy="1056"/>
              <a:chOff x="1815" y="1056"/>
              <a:chExt cx="2536" cy="2630"/>
            </a:xfrm>
          </p:grpSpPr>
          <p:pic>
            <p:nvPicPr>
              <p:cNvPr id="15381" name="Picture 21" descr="j008610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15" y="1056"/>
                <a:ext cx="2536" cy="2630"/>
              </a:xfrm>
              <a:prstGeom prst="rect">
                <a:avLst/>
              </a:prstGeom>
              <a:noFill/>
            </p:spPr>
          </p:pic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 flipH="1">
                <a:off x="3114" y="1113"/>
                <a:ext cx="6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1344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2256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1248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 flipV="1">
                <a:off x="1872" y="1872"/>
                <a:ext cx="230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15388" name="Group 28"/>
            <p:cNvGrpSpPr>
              <a:grpSpLocks/>
            </p:cNvGrpSpPr>
            <p:nvPr/>
          </p:nvGrpSpPr>
          <p:grpSpPr bwMode="auto">
            <a:xfrm>
              <a:off x="3393" y="1020"/>
              <a:ext cx="1008" cy="1056"/>
              <a:chOff x="1815" y="1056"/>
              <a:chExt cx="2536" cy="2630"/>
            </a:xfrm>
          </p:grpSpPr>
          <p:pic>
            <p:nvPicPr>
              <p:cNvPr id="15389" name="Picture 29" descr="j008610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15" y="1056"/>
                <a:ext cx="2536" cy="2630"/>
              </a:xfrm>
              <a:prstGeom prst="rect">
                <a:avLst/>
              </a:prstGeom>
              <a:noFill/>
            </p:spPr>
          </p:pic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 flipH="1">
                <a:off x="3114" y="1113"/>
                <a:ext cx="6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1344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2256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1248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 flipV="1">
                <a:off x="1872" y="1872"/>
                <a:ext cx="230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</p:grpSp>
        <p:grpSp>
          <p:nvGrpSpPr>
            <p:cNvPr id="15396" name="Group 36"/>
            <p:cNvGrpSpPr>
              <a:grpSpLocks/>
            </p:cNvGrpSpPr>
            <p:nvPr/>
          </p:nvGrpSpPr>
          <p:grpSpPr bwMode="auto">
            <a:xfrm>
              <a:off x="4443" y="1014"/>
              <a:ext cx="1008" cy="1056"/>
              <a:chOff x="1815" y="1056"/>
              <a:chExt cx="2536" cy="2630"/>
            </a:xfrm>
          </p:grpSpPr>
          <p:pic>
            <p:nvPicPr>
              <p:cNvPr id="15397" name="Picture 37" descr="j008610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15" y="1056"/>
                <a:ext cx="2536" cy="2630"/>
              </a:xfrm>
              <a:prstGeom prst="rect">
                <a:avLst/>
              </a:prstGeom>
              <a:noFill/>
            </p:spPr>
          </p:pic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 flipH="1">
                <a:off x="3114" y="1113"/>
                <a:ext cx="6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1344" cy="2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2256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402" name="Line 42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1248" cy="2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 flipV="1">
                <a:off x="1872" y="1872"/>
                <a:ext cx="230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uk-UA"/>
              </a:p>
            </p:txBody>
          </p:sp>
        </p:grpSp>
      </p:grpSp>
      <p:grpSp>
        <p:nvGrpSpPr>
          <p:cNvPr id="15415" name="Group 55"/>
          <p:cNvGrpSpPr>
            <a:grpSpLocks/>
          </p:cNvGrpSpPr>
          <p:nvPr/>
        </p:nvGrpSpPr>
        <p:grpSpPr bwMode="auto">
          <a:xfrm>
            <a:off x="0" y="3200400"/>
            <a:ext cx="8686800" cy="4656138"/>
            <a:chOff x="288" y="2016"/>
            <a:chExt cx="5040" cy="2933"/>
          </a:xfrm>
        </p:grpSpPr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288" y="2016"/>
              <a:ext cx="5040" cy="2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Кожен учень класу отримає по 2 шматочки, тоді кожен отримає: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Порція кожного учня =   2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		                  60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Оскільки і  2 , і 60 можна поділити на  2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Цей дріб можна зменшити до            1</a:t>
              </a: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					       30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Arial Rounded MT Bold" pitchFamily="34" charset="0"/>
                </a:rPr>
                <a:t>		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Arial Rounded MT Bold" pitchFamily="34" charset="0"/>
              </a:endParaRPr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>
              <a:off x="2181" y="289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5407" name="Line 47"/>
            <p:cNvSpPr>
              <a:spLocks noChangeShapeType="1"/>
            </p:cNvSpPr>
            <p:nvPr/>
          </p:nvSpPr>
          <p:spPr bwMode="auto">
            <a:xfrm>
              <a:off x="3282" y="393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sp>
        <p:nvSpPr>
          <p:cNvPr id="15409" name="AutoShape 49"/>
          <p:cNvSpPr>
            <a:spLocks noChangeArrowheads="1"/>
          </p:cNvSpPr>
          <p:nvPr/>
        </p:nvSpPr>
        <p:spPr bwMode="auto">
          <a:xfrm rot="696945">
            <a:off x="7453313" y="2133600"/>
            <a:ext cx="457200" cy="762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 rot="-1310257">
            <a:off x="7650163" y="2054225"/>
            <a:ext cx="533400" cy="8397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7772400" y="2133600"/>
            <a:ext cx="76200" cy="83820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Підрахуємо наші дроби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17549" name="Group 141"/>
          <p:cNvGrpSpPr>
            <a:grpSpLocks/>
          </p:cNvGrpSpPr>
          <p:nvPr/>
        </p:nvGrpSpPr>
        <p:grpSpPr bwMode="auto">
          <a:xfrm>
            <a:off x="533400" y="1676400"/>
            <a:ext cx="8610600" cy="5454650"/>
            <a:chOff x="336" y="1056"/>
            <a:chExt cx="5424" cy="3436"/>
          </a:xfrm>
        </p:grpSpPr>
        <p:sp>
          <p:nvSpPr>
            <p:cNvPr id="17453" name="Text Box 45"/>
            <p:cNvSpPr txBox="1">
              <a:spLocks noChangeArrowheads="1"/>
            </p:cNvSpPr>
            <p:nvPr/>
          </p:nvSpPr>
          <p:spPr bwMode="auto">
            <a:xfrm>
              <a:off x="336" y="1056"/>
              <a:ext cx="5424" cy="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Оскільки в класі  27 учнів , а кожен учень отримає по 2 шматки, то тільки 54 шматки буде роздано всім учням, тому що  27 X  2 = 54. 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54 шматки піцци з усіх 60 шматків будуть роздані всім. 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Дріб буде   =                       54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			     60 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Оскільки і 54, і 60 можна поділити на  6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Це й дріб буде                                  9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		                                 10 ,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таким чином  9/10 чи  90% всієї піцци будуть з'їдені.</a:t>
              </a:r>
            </a:p>
            <a:p>
              <a:pPr>
                <a:spcBef>
                  <a:spcPct val="50000"/>
                </a:spcBef>
              </a:pPr>
              <a:endParaRPr lang="uk-UA" sz="2000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Arial Rounded MT Bold" pitchFamily="34" charset="0"/>
                </a:rPr>
                <a:t>					  		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Arial Rounded MT Bold" pitchFamily="34" charset="0"/>
              </a:endParaRPr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2256" y="2112"/>
              <a:ext cx="3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2832" y="2976"/>
              <a:ext cx="3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aphicFrame>
        <p:nvGraphicFramePr>
          <p:cNvPr id="17545" name="Group 137"/>
          <p:cNvGraphicFramePr>
            <a:graphicFrameLocks noGrp="1"/>
          </p:cNvGraphicFramePr>
          <p:nvPr/>
        </p:nvGraphicFramePr>
        <p:xfrm>
          <a:off x="609600" y="5638800"/>
          <a:ext cx="6096000" cy="457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5410200" y="2971800"/>
          <a:ext cx="4419600" cy="2947988"/>
        </p:xfrm>
        <a:graphic>
          <a:graphicData uri="http://schemas.openxmlformats.org/presentationml/2006/ole">
            <p:oleObj spid="_x0000_s21504" name="Диаграмма" r:id="rId3" imgW="6096361" imgH="40770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uk-UA"/>
              <a:t>Підрахуємо наші дроби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18482" name="Group 50"/>
          <p:cNvGrpSpPr>
            <a:grpSpLocks/>
          </p:cNvGrpSpPr>
          <p:nvPr/>
        </p:nvGrpSpPr>
        <p:grpSpPr bwMode="auto">
          <a:xfrm>
            <a:off x="1066800" y="1708150"/>
            <a:ext cx="8534400" cy="5149850"/>
            <a:chOff x="480" y="1008"/>
            <a:chExt cx="4848" cy="3244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80" y="1008"/>
              <a:ext cx="4848" cy="3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Arial Rounded MT Bold" pitchFamily="34" charset="0"/>
                </a:rPr>
                <a:t>      </a:t>
              </a:r>
              <a:r>
                <a:rPr lang="uk-UA" sz="2000">
                  <a:latin typeface="Arial Rounded MT Bold" pitchFamily="34" charset="0"/>
                </a:rPr>
                <a:t>54  всієї піцци буде з'їдена, 6 шматочків має залишитися.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      60 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Частина , яка залишиться         =          6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				           60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Оскільки  і 6, і 60 можна поділити на  6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Цей дріб можна скоротити  до              1</a:t>
              </a:r>
            </a:p>
            <a:p>
              <a:pPr>
                <a:spcBef>
                  <a:spcPct val="50000"/>
                </a:spcBef>
              </a:pPr>
              <a:r>
                <a:rPr lang="uk-UA" sz="2000">
                  <a:latin typeface="Arial Rounded MT Bold" pitchFamily="34" charset="0"/>
                </a:rPr>
                <a:t>чи  10%		                         10</a:t>
              </a:r>
            </a:p>
            <a:p>
              <a:pPr>
                <a:spcBef>
                  <a:spcPct val="50000"/>
                </a:spcBef>
              </a:pPr>
              <a:endParaRPr lang="uk-UA" sz="2000">
                <a:latin typeface="Arial Rounded MT Bold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uk-UA">
                  <a:latin typeface="Arial Rounded MT Bold" pitchFamily="34" charset="0"/>
                </a:rPr>
                <a:t>					  		</a:t>
              </a:r>
            </a:p>
            <a:p>
              <a:pPr>
                <a:spcBef>
                  <a:spcPct val="50000"/>
                </a:spcBef>
              </a:pPr>
              <a:endParaRPr lang="uk-UA">
                <a:latin typeface="Arial Rounded MT Bold" pitchFamily="34" charset="0"/>
              </a:endParaRP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20" y="1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024" y="214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2976" y="299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uk-UA"/>
            </a:p>
          </p:txBody>
        </p:sp>
      </p:grpSp>
      <p:graphicFrame>
        <p:nvGraphicFramePr>
          <p:cNvPr id="18510" name="Group 78"/>
          <p:cNvGraphicFramePr>
            <a:graphicFrameLocks noGrp="1"/>
          </p:cNvGraphicFramePr>
          <p:nvPr/>
        </p:nvGraphicFramePr>
        <p:xfrm>
          <a:off x="609600" y="5638800"/>
          <a:ext cx="6096000" cy="457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5029200" y="2743200"/>
          <a:ext cx="4419600" cy="2947988"/>
        </p:xfrm>
        <a:graphic>
          <a:graphicData uri="http://schemas.openxmlformats.org/presentationml/2006/ole">
            <p:oleObj spid="_x0000_s18511" name="Chart" r:id="rId3" imgW="6096361" imgH="406768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ukr_droby_uchen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Notebook 2">
    <a:dk1>
      <a:srgbClr val="000000"/>
    </a:dk1>
    <a:lt1>
      <a:srgbClr val="FFFFFF"/>
    </a:lt1>
    <a:dk2>
      <a:srgbClr val="221304"/>
    </a:dk2>
    <a:lt2>
      <a:srgbClr val="CBBD83"/>
    </a:lt2>
    <a:accent1>
      <a:srgbClr val="A1BD69"/>
    </a:accent1>
    <a:accent2>
      <a:srgbClr val="3694B6"/>
    </a:accent2>
    <a:accent3>
      <a:srgbClr val="FFFFFF"/>
    </a:accent3>
    <a:accent4>
      <a:srgbClr val="000000"/>
    </a:accent4>
    <a:accent5>
      <a:srgbClr val="CDDBB9"/>
    </a:accent5>
    <a:accent6>
      <a:srgbClr val="3086A5"/>
    </a:accent6>
    <a:hlink>
      <a:srgbClr val="660066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ukr_droby_uchen</Template>
  <TotalTime>3</TotalTime>
  <Words>388</Words>
  <Application>Microsoft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Times New Roman</vt:lpstr>
      <vt:lpstr>Arial Rounded MT Bold</vt:lpstr>
      <vt:lpstr>Wingdings</vt:lpstr>
      <vt:lpstr>ukr_droby_uchen</vt:lpstr>
      <vt:lpstr>Диаграмма Microsoft Graph 97</vt:lpstr>
      <vt:lpstr>Microsoft Graph 2000 Chart</vt:lpstr>
      <vt:lpstr>Слайд 1</vt:lpstr>
      <vt:lpstr>Проблема… </vt:lpstr>
      <vt:lpstr>Піцца…</vt:lpstr>
      <vt:lpstr>Що я знаю…</vt:lpstr>
      <vt:lpstr>Рахуємо Дроби</vt:lpstr>
      <vt:lpstr>Підрахуємо наші частинки</vt:lpstr>
      <vt:lpstr>Підрахуємо наші частинки</vt:lpstr>
      <vt:lpstr>Підрахуємо наші дроби</vt:lpstr>
      <vt:lpstr>Підрахуємо наші дроби</vt:lpstr>
      <vt:lpstr>Розв'язання задачі</vt:lpstr>
      <vt:lpstr>Чого я навчилася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Надя</cp:lastModifiedBy>
  <cp:revision>1</cp:revision>
  <dcterms:created xsi:type="dcterms:W3CDTF">2015-02-02T17:27:30Z</dcterms:created>
  <dcterms:modified xsi:type="dcterms:W3CDTF">2015-02-02T17:30:58Z</dcterms:modified>
</cp:coreProperties>
</file>